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2406-5CC7-4F81-8D64-7DABB11E5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11F57-1F0D-4329-8F83-23DE86652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E37E0-A332-4E69-8348-A9166AC4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2E0BE-7E07-441A-A3B1-10947331B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2F3CB-7E8E-4054-81B8-3310E480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258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E65C-5D73-4B10-8F87-4C17137F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B8904-665B-4D4D-A89C-D22DAEB41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C9B4E-C12F-49DA-A1E8-05F003D3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26267-EB5B-49E5-B62E-6BD4FE28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911F9-DF1E-4A58-97C6-3F4A5E4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375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5D50D-376A-4888-BA23-50A715721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C22FF-F1AF-4E1B-8BC4-5E5080F0F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13B1-D060-4E9A-B2C0-DC54EF1C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1E8C-4B50-4E8B-9F00-BC1594BF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58B4-1B74-4B5C-AF72-0809FFF6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26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5CDF-A976-4A41-82FE-00666C08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2F92-7483-48F2-B03E-BAFB5F6A7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C973D-A9D0-48EA-AD59-073950CB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9DC48-0F01-4CA7-B0E3-9EDB939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00EF1-2E6A-4221-8D1B-F4639F82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91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13E3-3882-465A-BA3D-E1300C3F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E3E37-51C8-4427-9632-F6A42675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D0649-3780-4399-A905-05208940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F827E-3E94-44C3-9BCD-9273DFC2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B2787-DDB2-4F87-88E0-9A4020E6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86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6AC6-5AA6-4931-AB86-7ED16D57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459D-03B5-4724-BD65-DA4FF4719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516AB-405C-4F9E-9AE4-9B9C88C8C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A04C1-3434-4125-BA05-6F0FD3F5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31503-E2D4-45EA-98FD-8DBCF104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9C2A2-DA7F-4B21-9C0D-2EE1390D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237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EA4C-6358-4BEB-84DC-8CE11CD4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B9DE3-B7BC-47A3-8475-092EC328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7502F-F9EF-4321-866A-5E1DCCAF0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AE81A-B78A-478A-BE59-A27722E1A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30FD3-0344-414F-80E7-F207D74AB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C0D5B-92A5-4202-86CC-5BD2CA7D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936CB4-775A-4760-A232-EA8CEC98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CA8B1-749C-4489-BEB8-4DEFFBCD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304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0273-A2D7-4732-9468-F4213B4F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9C463-FDAA-4067-B37A-7E50FA47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BF898-D1DE-4BA9-BDC5-2F9D2365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B7D80-E297-4920-B00E-F25A8803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52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9AB2B-B827-423E-859C-BE433408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4AD1F-4BA9-4C88-B44F-DCBEDA3F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3919-6E3B-4CDD-AD23-126F2FF0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078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9761-6C70-4C50-96B9-837D604A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B835-6786-47C1-AF3E-AFB704E5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7490B-0BF2-4B4D-943B-3B72A114B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410A1-A0A9-4098-A662-B01E2DF67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8A666-30B0-4089-9F76-3871714F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A0D2C-5576-4F87-A2B8-BA291F36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8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56EA-D1ED-4BD8-9C92-EB92F47A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A14F5-5159-47B9-9F6F-443037430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06A2E-2E63-4BA4-B2E5-1743CD54F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3F4EC-BBA9-486A-B1D8-8CA28EEF5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0CB6A-852D-4828-963D-2969E406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7913E-C0AF-461B-84C4-FA7F0F43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575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36905A-1E4B-46DE-A9B0-56E0001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B4644-E84F-49A8-AA67-DA930DD15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AE074-89C7-41EC-9235-BCB99915F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37A9C-78F1-4155-B56F-CB78689636A7}" type="datetimeFigureOut">
              <a:rPr lang="en-SG" smtClean="0"/>
              <a:t>15/4/2018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4EE6E-6FBE-4DA6-9AC3-ECB85397E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E0340-B397-4D16-B04C-0F1CD3DF2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4FEF7-B353-48BB-B888-51722490F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115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2.jpg"/><Relationship Id="rId3" Type="http://schemas.microsoft.com/office/2007/relationships/media" Target="../media/media3.mp3"/><Relationship Id="rId21" Type="http://schemas.openxmlformats.org/officeDocument/2006/relationships/image" Target="../media/image15.jp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" Type="http://schemas.openxmlformats.org/officeDocument/2006/relationships/audio" Target="../media/media2.mp3"/><Relationship Id="rId16" Type="http://schemas.microsoft.com/office/2007/relationships/hdphoto" Target="../media/hdphoto2.wdp"/><Relationship Id="rId20" Type="http://schemas.openxmlformats.org/officeDocument/2006/relationships/image" Target="../media/image14.png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3.jpg"/><Relationship Id="rId4" Type="http://schemas.openxmlformats.org/officeDocument/2006/relationships/audio" Target="../media/media3.mp3"/><Relationship Id="rId9" Type="http://schemas.openxmlformats.org/officeDocument/2006/relationships/image" Target="../media/image5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9.png"/><Relationship Id="rId18" Type="http://schemas.microsoft.com/office/2007/relationships/hdphoto" Target="../media/hdphoto3.wdp"/><Relationship Id="rId3" Type="http://schemas.microsoft.com/office/2007/relationships/media" Target="../media/media4.mp3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audio" Target="../media/media2.mp3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microsoft.com/office/2007/relationships/media" Target="../media/media2.mp3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19" Type="http://schemas.openxmlformats.org/officeDocument/2006/relationships/image" Target="../media/image22.png"/><Relationship Id="rId4" Type="http://schemas.openxmlformats.org/officeDocument/2006/relationships/audio" Target="../media/media4.mp3"/><Relationship Id="rId9" Type="http://schemas.openxmlformats.org/officeDocument/2006/relationships/image" Target="../media/image6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5.wdp"/><Relationship Id="rId18" Type="http://schemas.openxmlformats.org/officeDocument/2006/relationships/image" Target="../media/image20.png"/><Relationship Id="rId3" Type="http://schemas.microsoft.com/office/2007/relationships/media" Target="../media/media3.mp3"/><Relationship Id="rId21" Type="http://schemas.openxmlformats.org/officeDocument/2006/relationships/image" Target="../media/image28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5.png"/><Relationship Id="rId17" Type="http://schemas.openxmlformats.org/officeDocument/2006/relationships/image" Target="../media/image27.png"/><Relationship Id="rId2" Type="http://schemas.openxmlformats.org/officeDocument/2006/relationships/audio" Target="../media/media2.mp3"/><Relationship Id="rId16" Type="http://schemas.openxmlformats.org/officeDocument/2006/relationships/image" Target="../media/image26.png"/><Relationship Id="rId20" Type="http://schemas.microsoft.com/office/2007/relationships/hdphoto" Target="../media/hdphoto2.wdp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2.png"/><Relationship Id="rId5" Type="http://schemas.microsoft.com/office/2007/relationships/media" Target="../media/media4.mp3"/><Relationship Id="rId15" Type="http://schemas.openxmlformats.org/officeDocument/2006/relationships/image" Target="../media/image8.png"/><Relationship Id="rId23" Type="http://schemas.openxmlformats.org/officeDocument/2006/relationships/image" Target="../media/image30.png"/><Relationship Id="rId10" Type="http://schemas.openxmlformats.org/officeDocument/2006/relationships/image" Target="../media/image6.png"/><Relationship Id="rId19" Type="http://schemas.openxmlformats.org/officeDocument/2006/relationships/image" Target="../media/image10.png"/><Relationship Id="rId4" Type="http://schemas.openxmlformats.org/officeDocument/2006/relationships/audio" Target="../media/media3.mp3"/><Relationship Id="rId9" Type="http://schemas.openxmlformats.org/officeDocument/2006/relationships/image" Target="../media/image24.png"/><Relationship Id="rId14" Type="http://schemas.openxmlformats.org/officeDocument/2006/relationships/image" Target="../media/image7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6/6c/Unemployed_men_queued_outside_a_depression_soup_kitchen_opened_in_Chicago_by_Al_Capone,_02-1931_-_NARA_-_541927.jpg/250px-Unemployed_men_queued_outside_a_depression_soup_kitchen_opened_in_Chicago_by_Al_Capone,_02-1931_-_NARA_-_541927.jpg" TargetMode="External"/><Relationship Id="rId13" Type="http://schemas.openxmlformats.org/officeDocument/2006/relationships/hyperlink" Target="https://www.youtube.com/watch?v=QKw1qbsYYNk" TargetMode="External"/><Relationship Id="rId3" Type="http://schemas.openxmlformats.org/officeDocument/2006/relationships/hyperlink" Target="https://en.wikipedia.org/wiki/Alphonse_and_Gaston" TargetMode="External"/><Relationship Id="rId7" Type="http://schemas.openxmlformats.org/officeDocument/2006/relationships/hyperlink" Target="https://upload.wikimedia.org/wikipedia/commons/thumb/4/4b/Alphonsegaston.jpg/1024px-Alphonsegaston.jpg" TargetMode="External"/><Relationship Id="rId12" Type="http://schemas.openxmlformats.org/officeDocument/2006/relationships/hyperlink" Target="https://www.youtube.com/watch?v=hnnUD9-hD8A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i.cdn.turner.com/cnn/2011/POLITICS/01/20/us.china.scorecard/t1larg.obama.hu.cnn.jpg" TargetMode="External"/><Relationship Id="rId11" Type="http://schemas.openxmlformats.org/officeDocument/2006/relationships/hyperlink" Target="https://hullunilibrary.files.wordpress.com/2015/11/avoidessay6.jpg" TargetMode="External"/><Relationship Id="rId5" Type="http://schemas.openxmlformats.org/officeDocument/2006/relationships/hyperlink" Target="https://www.nytimes.com/2009/09/23/opinion/23wed1.html" TargetMode="External"/><Relationship Id="rId15" Type="http://schemas.openxmlformats.org/officeDocument/2006/relationships/image" Target="../media/image31.png"/><Relationship Id="rId10" Type="http://schemas.openxmlformats.org/officeDocument/2006/relationships/hyperlink" Target="https://awwebcdnprdcd.azureedge.net/-/media/andersenwindows/images/windows-and-doors/windows/all-windows/aw11_unittype_gliding_window.png?modified=20170817143548&amp;h=215&amp;w=272&amp;la=en&amp;hash=6AC4B04C698410EF8788AF55AFE48851A61ADDBF" TargetMode="External"/><Relationship Id="rId4" Type="http://schemas.openxmlformats.org/officeDocument/2006/relationships/hyperlink" Target="https://en.wikipedia.org/wiki/The_Still_Alarm" TargetMode="External"/><Relationship Id="rId9" Type="http://schemas.openxmlformats.org/officeDocument/2006/relationships/hyperlink" Target="https://thumbs.dreamstime.com/b/lighted-cigar-vector-illustration-13371541.jpg" TargetMode="External"/><Relationship Id="rId14" Type="http://schemas.openxmlformats.org/officeDocument/2006/relationships/hyperlink" Target="https://www.youtube.com/watch?v=zvQJfDqH5V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ECE440-ACC2-426E-8B60-1AB47263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672B5-8CEB-410C-AF07-BA95DA798B9B}"/>
              </a:ext>
            </a:extLst>
          </p:cNvPr>
          <p:cNvSpPr/>
          <p:nvPr/>
        </p:nvSpPr>
        <p:spPr>
          <a:xfrm>
            <a:off x="-2" y="5191"/>
            <a:ext cx="12192000" cy="685280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BCFD2-500C-41A0-A4AA-3F13C92D1B02}"/>
              </a:ext>
            </a:extLst>
          </p:cNvPr>
          <p:cNvSpPr txBox="1"/>
          <p:nvPr/>
        </p:nvSpPr>
        <p:spPr>
          <a:xfrm>
            <a:off x="3" y="2765606"/>
            <a:ext cx="12191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STILL ALARM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644D5-E366-48FE-A101-C5DA15F8BEF1}"/>
              </a:ext>
            </a:extLst>
          </p:cNvPr>
          <p:cNvSpPr txBox="1"/>
          <p:nvPr/>
        </p:nvSpPr>
        <p:spPr>
          <a:xfrm>
            <a:off x="907772" y="3014186"/>
            <a:ext cx="10376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SG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iscussing the lighthearted and comical tone set in </a:t>
            </a:r>
            <a:r>
              <a:rPr lang="en-SG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Still Alarm</a:t>
            </a:r>
            <a:r>
              <a:rPr lang="en-SG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showcase the stereotypes of English men.</a:t>
            </a:r>
          </a:p>
          <a:p>
            <a:pPr algn="ctr"/>
            <a:endParaRPr lang="en-SG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An IOP by See Tow Shiun Hou (21), 3.11</a:t>
            </a:r>
          </a:p>
        </p:txBody>
      </p:sp>
      <p:pic>
        <p:nvPicPr>
          <p:cNvPr id="2" name="Kahoot Lobby Music (HD)">
            <a:hlinkClick r:id="" action="ppaction://media"/>
            <a:extLst>
              <a:ext uri="{FF2B5EF4-FFF2-40B4-BE49-F238E27FC236}">
                <a16:creationId xmlns:a16="http://schemas.microsoft.com/office/drawing/2014/main" id="{F4B605E0-79CA-4127-9D2E-3BC118589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972" y="1538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1328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F0ED-D03A-47A5-A999-B406E4B2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E18AF-7E55-41A3-BF0D-AEC40A26E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2EF5B-1A68-4489-9301-A0DE29D58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672B5-8CEB-410C-AF07-BA95DA798B9B}"/>
              </a:ext>
            </a:extLst>
          </p:cNvPr>
          <p:cNvSpPr/>
          <p:nvPr/>
        </p:nvSpPr>
        <p:spPr>
          <a:xfrm>
            <a:off x="0" y="3516"/>
            <a:ext cx="12192000" cy="685280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download file=a0e4f5e4i8a0f5c2 (mp3cut.net)">
            <a:hlinkClick r:id="" action="ppaction://media"/>
            <a:extLst>
              <a:ext uri="{FF2B5EF4-FFF2-40B4-BE49-F238E27FC236}">
                <a16:creationId xmlns:a16="http://schemas.microsoft.com/office/drawing/2014/main" id="{90568CBE-5E5C-4E90-B82E-17A87A0AE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C53B8-8CF0-4A0E-A50B-1FBB9BAB4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69"/>
            <a:ext cx="12192000" cy="6854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CED11-E366-4A74-A13F-5501FE490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835" y="137573"/>
            <a:ext cx="8718572" cy="1909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F0EDBB-C8E6-46B1-9CF1-B215A2913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154" y="4628810"/>
            <a:ext cx="825691" cy="825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BAAA55-0732-4620-A4F8-571F611D4F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340" y="2351087"/>
            <a:ext cx="1914525" cy="1809750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A2B6C8A3-3292-43EC-8F1C-BD7CB7E3B945}"/>
              </a:ext>
            </a:extLst>
          </p:cNvPr>
          <p:cNvSpPr/>
          <p:nvPr/>
        </p:nvSpPr>
        <p:spPr>
          <a:xfrm>
            <a:off x="2910965" y="2092592"/>
            <a:ext cx="3152632" cy="1470286"/>
          </a:xfrm>
          <a:prstGeom prst="wedgeEllipseCallout">
            <a:avLst>
              <a:gd name="adj1" fmla="val -73214"/>
              <a:gd name="adj2" fmla="val 425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Have they notified the fire department? Well, that’s the thing to do…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DDED0C-3D83-4B99-B29C-660C0C9DDB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340" y="4482319"/>
            <a:ext cx="1914524" cy="1980542"/>
          </a:xfrm>
          <a:prstGeom prst="rect">
            <a:avLst/>
          </a:prstGeom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DAD400BA-EEA0-4AE2-B480-B104F9863EC5}"/>
              </a:ext>
            </a:extLst>
          </p:cNvPr>
          <p:cNvSpPr/>
          <p:nvPr/>
        </p:nvSpPr>
        <p:spPr>
          <a:xfrm>
            <a:off x="2910965" y="2081186"/>
            <a:ext cx="3152632" cy="1470286"/>
          </a:xfrm>
          <a:prstGeom prst="wedgeEllipseCallout">
            <a:avLst>
              <a:gd name="adj1" fmla="val -73214"/>
              <a:gd name="adj2" fmla="val 425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Obviously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3BCA34E8-64AB-41CC-9CC5-2FC63D708622}"/>
              </a:ext>
            </a:extLst>
          </p:cNvPr>
          <p:cNvSpPr/>
          <p:nvPr/>
        </p:nvSpPr>
        <p:spPr>
          <a:xfrm>
            <a:off x="2977487" y="4429919"/>
            <a:ext cx="3152632" cy="1470286"/>
          </a:xfrm>
          <a:prstGeom prst="wedgeEllipseCallout">
            <a:avLst>
              <a:gd name="adj1" fmla="val -73214"/>
              <a:gd name="adj2" fmla="val 425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Obviously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21583C-E111-41E2-A7D9-159A4816A9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65" b="89972" l="9882" r="89994">
                        <a14:foregroundMark x1="29584" y1="7157" x2="41516" y2="7966"/>
                        <a14:foregroundMark x1="41516" y1="7966" x2="46737" y2="9745"/>
                        <a14:foregroundMark x1="44313" y1="12333" x2="49472" y2="18560"/>
                        <a14:foregroundMark x1="49472" y1="18560" x2="49472" y2="18722"/>
                        <a14:foregroundMark x1="45494" y1="23898" x2="47048" y2="16781"/>
                        <a14:foregroundMark x1="47048" y1="16781" x2="41392" y2="10230"/>
                        <a14:foregroundMark x1="41392" y1="10230" x2="31137" y2="4367"/>
                        <a14:foregroundMark x1="55935" y1="4165" x2="55935" y2="4165"/>
                        <a14:foregroundMark x1="55935" y1="4165" x2="55935" y2="4165"/>
                        <a14:foregroundMark x1="46737" y1="83785" x2="59291" y2="825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24" y="213952"/>
            <a:ext cx="4288581" cy="65920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234F47-E5D0-4B0B-9062-A47B8AFDA6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44" b="97266" l="9766" r="89844">
                        <a14:foregroundMark x1="17578" y1="34375" x2="17578" y2="34375"/>
                        <a14:foregroundMark x1="54297" y1="93359" x2="54297" y2="93359"/>
                        <a14:foregroundMark x1="43359" y1="97266" x2="43359" y2="97266"/>
                        <a14:foregroundMark x1="52344" y1="7813" x2="52344" y2="7813"/>
                        <a14:foregroundMark x1="49219" y1="2344" x2="49219" y2="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759" y="3459160"/>
            <a:ext cx="1979120" cy="1979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9BC5C3C-B59C-41F1-B777-9BEFC10AB8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433669">
            <a:off x="7144669" y="4450813"/>
            <a:ext cx="1905000" cy="1895475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B0A968F7-786E-4919-85CA-0706002D680C}"/>
              </a:ext>
            </a:extLst>
          </p:cNvPr>
          <p:cNvSpPr/>
          <p:nvPr/>
        </p:nvSpPr>
        <p:spPr>
          <a:xfrm>
            <a:off x="6034941" y="2337358"/>
            <a:ext cx="2865466" cy="1470286"/>
          </a:xfrm>
          <a:prstGeom prst="wedgeEllipseCallout">
            <a:avLst>
              <a:gd name="adj1" fmla="val -3436"/>
              <a:gd name="adj2" fmla="val 1807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lower half of the hotel is just about gone, sir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8DDB68-25B4-45B6-9BFF-6F183C1C8F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13" y="965031"/>
            <a:ext cx="8828773" cy="49882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91C169-4D4A-4BB3-89F4-97AA82FC3B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34" y="894099"/>
            <a:ext cx="9231648" cy="51928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CDC37D-9AF9-49B5-A319-6966AB5645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-11515"/>
            <a:ext cx="12226119" cy="68738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1D36FF-8143-4B45-8E23-2EF389EF5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846" y="5694440"/>
            <a:ext cx="825691" cy="8256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97F23ED-86D4-4A4F-BD79-DDC87318F4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2" y="552702"/>
            <a:ext cx="10024213" cy="5745228"/>
          </a:xfrm>
          <a:prstGeom prst="rect">
            <a:avLst/>
          </a:prstGeom>
        </p:spPr>
      </p:pic>
      <p:pic>
        <p:nvPicPr>
          <p:cNvPr id="8" name="Kahoot In Game Music (10 Second Count Down) 2_2">
            <a:hlinkClick r:id="" action="ppaction://media"/>
            <a:extLst>
              <a:ext uri="{FF2B5EF4-FFF2-40B4-BE49-F238E27FC236}">
                <a16:creationId xmlns:a16="http://schemas.microsoft.com/office/drawing/2014/main" id="{B321E8E0-AD72-491E-94EA-C070ADD1A7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Kahoot In Game Music (10 Second Count Down) 2_2">
            <a:hlinkClick r:id="" action="ppaction://media"/>
            <a:extLst>
              <a:ext uri="{FF2B5EF4-FFF2-40B4-BE49-F238E27FC236}">
                <a16:creationId xmlns:a16="http://schemas.microsoft.com/office/drawing/2014/main" id="{970C662B-00CA-49D7-AF90-4CCEB7A16B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" presetClass="mediacall" presetSubtype="0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cmd type="call" cmd="stop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1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3" presetClass="mediacall" presetSubtype="0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cmd type="call" cmd="stop">
                                      <p:cBhvr>
                                        <p:cTn id="1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EAAA61-90A4-4EBA-AF50-529E93058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EF0ED-D03A-47A5-A999-B406E4B2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E18AF-7E55-41A3-BF0D-AEC40A26E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0672B5-8CEB-410C-AF07-BA95DA798B9B}"/>
              </a:ext>
            </a:extLst>
          </p:cNvPr>
          <p:cNvSpPr/>
          <p:nvPr/>
        </p:nvSpPr>
        <p:spPr>
          <a:xfrm>
            <a:off x="0" y="23527"/>
            <a:ext cx="12192000" cy="685280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FC98-26BF-4A03-8F18-BACBA8B40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6278"/>
            <a:ext cx="12192000" cy="6854653"/>
          </a:xfrm>
          <a:prstGeom prst="rect">
            <a:avLst/>
          </a:prstGeom>
        </p:spPr>
      </p:pic>
      <p:pic>
        <p:nvPicPr>
          <p:cNvPr id="7" name="download file=a0e4f5e4i8a0f5c2 (mp3cut.net)">
            <a:hlinkClick r:id="" action="ppaction://media"/>
            <a:extLst>
              <a:ext uri="{FF2B5EF4-FFF2-40B4-BE49-F238E27FC236}">
                <a16:creationId xmlns:a16="http://schemas.microsoft.com/office/drawing/2014/main" id="{89510D6C-CDD0-4426-9CF7-B9A328CF7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20010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CD077-0505-4A19-9815-EE0BC23BD9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05" y="4608799"/>
            <a:ext cx="825691" cy="825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AD062-0405-4E7B-B2E4-C1B89CE542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340" y="2351087"/>
            <a:ext cx="1914525" cy="1809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A55F1E-9228-4587-8732-92AE811CE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340" y="4482319"/>
            <a:ext cx="1914524" cy="1980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7980B7-A518-4BE4-A54B-6AEF652B50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90" y="0"/>
            <a:ext cx="6278228" cy="19147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85F6CD-DEC9-4087-92C5-2170C73453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5166" y="-1674"/>
            <a:ext cx="5896835" cy="1914709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2B4DE685-55F9-4EB7-A644-9D1E51A46841}"/>
              </a:ext>
            </a:extLst>
          </p:cNvPr>
          <p:cNvSpPr/>
          <p:nvPr/>
        </p:nvSpPr>
        <p:spPr>
          <a:xfrm>
            <a:off x="2767863" y="2318161"/>
            <a:ext cx="3714823" cy="1615264"/>
          </a:xfrm>
          <a:prstGeom prst="wedgeEllipseCallout">
            <a:avLst>
              <a:gd name="adj1" fmla="val -61469"/>
              <a:gd name="adj2" fmla="val 178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You know, if I move to another hotel, I’ll never get my mail.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73C35FF0-94E4-4268-BC12-8FA095A46FDA}"/>
              </a:ext>
            </a:extLst>
          </p:cNvPr>
          <p:cNvSpPr/>
          <p:nvPr/>
        </p:nvSpPr>
        <p:spPr>
          <a:xfrm>
            <a:off x="2767863" y="4649336"/>
            <a:ext cx="3714823" cy="1615264"/>
          </a:xfrm>
          <a:prstGeom prst="wedgeEllipseCallout">
            <a:avLst>
              <a:gd name="adj1" fmla="val -61469"/>
              <a:gd name="adj2" fmla="val 178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It’s getting stuffy in this room, too. Phew! (gets phone) Hello – ice water in eleven-eighteen!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CF4BEF75-EAAA-4C6A-AF60-A858D20A52A0}"/>
              </a:ext>
            </a:extLst>
          </p:cNvPr>
          <p:cNvSpPr/>
          <p:nvPr/>
        </p:nvSpPr>
        <p:spPr>
          <a:xfrm>
            <a:off x="2767863" y="2338171"/>
            <a:ext cx="3714823" cy="1615264"/>
          </a:xfrm>
          <a:prstGeom prst="wedgeEllipseCallout">
            <a:avLst>
              <a:gd name="adj1" fmla="val -61469"/>
              <a:gd name="adj2" fmla="val 178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Suppose I go to another hotel and there’s a fire there, too!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94C41-60C6-43FE-98F0-2E83CECF7AFA}"/>
              </a:ext>
            </a:extLst>
          </p:cNvPr>
          <p:cNvSpPr txBox="1"/>
          <p:nvPr/>
        </p:nvSpPr>
        <p:spPr>
          <a:xfrm>
            <a:off x="6482686" y="3967255"/>
            <a:ext cx="5295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Ridiculous Responses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02EEB8-18CE-4DCB-92E3-F8570ACEA7F5}"/>
              </a:ext>
            </a:extLst>
          </p:cNvPr>
          <p:cNvSpPr txBox="1"/>
          <p:nvPr/>
        </p:nvSpPr>
        <p:spPr>
          <a:xfrm>
            <a:off x="6595917" y="5314924"/>
            <a:ext cx="52953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Mocking the orderliness of conversational exchanges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410D4-EA81-4A34-A2B3-0EB63DFFDB42}"/>
              </a:ext>
            </a:extLst>
          </p:cNvPr>
          <p:cNvSpPr txBox="1"/>
          <p:nvPr/>
        </p:nvSpPr>
        <p:spPr>
          <a:xfrm>
            <a:off x="6616531" y="2266004"/>
            <a:ext cx="5295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Concerned about the nitty-gritty while ignoring the bigger picture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8636EBA-AC32-440F-8F08-2480EEB5D1EB}"/>
              </a:ext>
            </a:extLst>
          </p:cNvPr>
          <p:cNvSpPr/>
          <p:nvPr/>
        </p:nvSpPr>
        <p:spPr>
          <a:xfrm>
            <a:off x="9052657" y="3035445"/>
            <a:ext cx="423080" cy="931810"/>
          </a:xfrm>
          <a:prstGeom prst="downArrow">
            <a:avLst>
              <a:gd name="adj1" fmla="val 25000"/>
              <a:gd name="adj2" fmla="val 303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3C29130-3DB3-4871-BFBB-63621E983E5C}"/>
              </a:ext>
            </a:extLst>
          </p:cNvPr>
          <p:cNvSpPr/>
          <p:nvPr/>
        </p:nvSpPr>
        <p:spPr>
          <a:xfrm>
            <a:off x="9032043" y="4386014"/>
            <a:ext cx="423080" cy="931810"/>
          </a:xfrm>
          <a:prstGeom prst="downArrow">
            <a:avLst>
              <a:gd name="adj1" fmla="val 25000"/>
              <a:gd name="adj2" fmla="val 303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DCF94B-E256-4E29-8BBE-6312A6852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6347" y="2396977"/>
            <a:ext cx="1914523" cy="1739753"/>
          </a:xfrm>
          <a:prstGeom prst="rect">
            <a:avLst/>
          </a:prstGeom>
        </p:spPr>
      </p:pic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AEC91005-1834-48CC-A62A-B7E7F65F2781}"/>
              </a:ext>
            </a:extLst>
          </p:cNvPr>
          <p:cNvSpPr/>
          <p:nvPr/>
        </p:nvSpPr>
        <p:spPr>
          <a:xfrm>
            <a:off x="2795938" y="2325071"/>
            <a:ext cx="3714823" cy="1615264"/>
          </a:xfrm>
          <a:prstGeom prst="wedgeEllipseCallout">
            <a:avLst>
              <a:gd name="adj1" fmla="val -61469"/>
              <a:gd name="adj2" fmla="val 178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Well, I guess you boys want to get to work, don’t you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E91ED585-0773-4A92-B4D1-73DBBC57C7E5}"/>
              </a:ext>
            </a:extLst>
          </p:cNvPr>
          <p:cNvSpPr/>
          <p:nvPr/>
        </p:nvSpPr>
        <p:spPr>
          <a:xfrm>
            <a:off x="6201523" y="2438608"/>
            <a:ext cx="3714823" cy="1615264"/>
          </a:xfrm>
          <a:prstGeom prst="wedgeEllipseCallout">
            <a:avLst>
              <a:gd name="adj1" fmla="val 59034"/>
              <a:gd name="adj2" fmla="val 271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If you don’t mind, we’d like to spray around for a bit</a:t>
            </a: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9DF4E1F4-0310-4A2B-9A2C-E115DEA5846B}"/>
              </a:ext>
            </a:extLst>
          </p:cNvPr>
          <p:cNvSpPr/>
          <p:nvPr/>
        </p:nvSpPr>
        <p:spPr>
          <a:xfrm>
            <a:off x="5921387" y="2426516"/>
            <a:ext cx="3987100" cy="1615264"/>
          </a:xfrm>
          <a:prstGeom prst="wedgeEllipseCallout">
            <a:avLst>
              <a:gd name="adj1" fmla="val 59034"/>
              <a:gd name="adj2" fmla="val 271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The wall will go pretty soon, but don’t worry, it will fall the other way.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4D13B81-A404-464E-9B31-525E13F260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44" b="97266" l="9766" r="89844">
                        <a14:foregroundMark x1="17578" y1="34375" x2="17578" y2="34375"/>
                        <a14:foregroundMark x1="54297" y1="93359" x2="54297" y2="93359"/>
                        <a14:foregroundMark x1="43359" y1="97266" x2="43359" y2="97266"/>
                        <a14:foregroundMark x1="52344" y1="7813" x2="52344" y2="7813"/>
                        <a14:foregroundMark x1="49219" y1="2344" x2="49219" y2="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5" y="4429919"/>
            <a:ext cx="1979120" cy="19791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9ED0A1-78C5-4E3E-9487-D7E40A2460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66" y="4502944"/>
            <a:ext cx="2590800" cy="20478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AB813C1-0780-44C8-84B9-3C1BB1505E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32" b="97415" l="2625" r="96125">
                        <a14:foregroundMark x1="8750" y1="61361" x2="69750" y2="79048"/>
                        <a14:foregroundMark x1="87625" y1="91293" x2="87625" y2="91293"/>
                        <a14:foregroundMark x1="96125" y1="91293" x2="96125" y2="91293"/>
                        <a14:foregroundMark x1="91625" y1="97415" x2="91625" y2="97415"/>
                        <a14:foregroundMark x1="3125" y1="62585" x2="3125" y2="62585"/>
                        <a14:foregroundMark x1="2625" y1="62585" x2="2625" y2="62585"/>
                        <a14:foregroundMark x1="3125" y1="60816" x2="3125" y2="60816"/>
                        <a14:foregroundMark x1="11625" y1="25442" x2="11625" y2="25442"/>
                        <a14:foregroundMark x1="12625" y1="21769" x2="18250" y2="21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848" y="2858754"/>
            <a:ext cx="963943" cy="885623"/>
          </a:xfrm>
          <a:prstGeom prst="rect">
            <a:avLst/>
          </a:prstGeom>
        </p:spPr>
      </p:pic>
      <p:pic>
        <p:nvPicPr>
          <p:cNvPr id="4" name="Kahoot In Game Music (10 Second Count Down) 1_2">
            <a:hlinkClick r:id="" action="ppaction://media"/>
            <a:extLst>
              <a:ext uri="{FF2B5EF4-FFF2-40B4-BE49-F238E27FC236}">
                <a16:creationId xmlns:a16="http://schemas.microsoft.com/office/drawing/2014/main" id="{F73C02EE-8D86-41EB-B213-913DDC9314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" presetClass="mediacall" presetSubtype="0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cmd type="call" cmd="stop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29792 1.11111E-6 C -0.43151 1.11111E-6 -0.59571 0.08704 -0.59571 0.15787 L -0.59571 0.31597 " pathEditMode="relative" rAng="0" ptsTypes="AAAA">
                                      <p:cBhvr>
                                        <p:cTn id="1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92" y="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571 0.31597 L -0.29479 0.31597 C -0.16029 0.31597 0.00612 0.22824 0.00612 0.15717 L 0.00612 -0.00162 " pathEditMode="relative" rAng="0" ptsTypes="AAAA">
                                      <p:cBhvr>
                                        <p:cTn id="1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-1588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/>
      <p:bldP spid="19" grpId="1"/>
      <p:bldP spid="20" grpId="0"/>
      <p:bldP spid="20" grpId="1"/>
      <p:bldP spid="22" grpId="0" animBg="1"/>
      <p:bldP spid="22" grpId="1" animBg="1"/>
      <p:bldP spid="23" grpId="0" animBg="1"/>
      <p:bldP spid="23" grpId="1" animBg="1"/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03831B-60EF-4767-AB21-61418DB85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672B5-8CEB-410C-AF07-BA95DA798B9B}"/>
              </a:ext>
            </a:extLst>
          </p:cNvPr>
          <p:cNvSpPr/>
          <p:nvPr/>
        </p:nvSpPr>
        <p:spPr>
          <a:xfrm>
            <a:off x="0" y="5191"/>
            <a:ext cx="12192000" cy="685280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56E1B-D1F6-4765-9003-BDFE6A82F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7634"/>
            <a:ext cx="12192000" cy="6854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157FA-59A3-4A35-84A1-A6C2113F1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56" y="5735383"/>
            <a:ext cx="825691" cy="825691"/>
          </a:xfrm>
          <a:prstGeom prst="rect">
            <a:avLst/>
          </a:prstGeom>
        </p:spPr>
      </p:pic>
      <p:pic>
        <p:nvPicPr>
          <p:cNvPr id="9" name="download file=a0e4f5e4i8a0f5c2 (mp3cut.net)">
            <a:hlinkClick r:id="" action="ppaction://media"/>
            <a:extLst>
              <a:ext uri="{FF2B5EF4-FFF2-40B4-BE49-F238E27FC236}">
                <a16:creationId xmlns:a16="http://schemas.microsoft.com/office/drawing/2014/main" id="{358E52A4-125F-4A80-8194-8590FD432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77504" y="0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5B611C-110D-406E-BADF-5603517525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54" b="96542" l="1670" r="90472">
                        <a14:foregroundMark x1="7171" y1="24063" x2="11002" y2="23271"/>
                        <a14:foregroundMark x1="1768" y1="24856" x2="1768" y2="24856"/>
                        <a14:foregroundMark x1="53929" y1="43372" x2="68959" y2="43804"/>
                        <a14:foregroundMark x1="68959" y1="43804" x2="85658" y2="40994"/>
                        <a14:foregroundMark x1="90472" y1="37032" x2="90472" y2="37032"/>
                        <a14:foregroundMark x1="51473" y1="92507" x2="51473" y2="92507"/>
                        <a14:foregroundMark x1="47348" y1="96542" x2="47348" y2="96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60" y="-12614"/>
            <a:ext cx="2247171" cy="3063922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3CE29E8-A37D-4AC0-AC8B-9A250CB92B47}"/>
              </a:ext>
            </a:extLst>
          </p:cNvPr>
          <p:cNvSpPr/>
          <p:nvPr/>
        </p:nvSpPr>
        <p:spPr>
          <a:xfrm>
            <a:off x="6479609" y="134459"/>
            <a:ext cx="3365467" cy="1615264"/>
          </a:xfrm>
          <a:prstGeom prst="wedgeEllipseCallout">
            <a:avLst>
              <a:gd name="adj1" fmla="val 54258"/>
              <a:gd name="adj2" fmla="val -22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…entire play should be acted calmly and politely,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4A0E3C4-7464-4980-9FC1-270FF05AD271}"/>
              </a:ext>
            </a:extLst>
          </p:cNvPr>
          <p:cNvSpPr/>
          <p:nvPr/>
        </p:nvSpPr>
        <p:spPr>
          <a:xfrm>
            <a:off x="6356347" y="1829695"/>
            <a:ext cx="3488729" cy="1749725"/>
          </a:xfrm>
          <a:prstGeom prst="wedgeEllipseCallout">
            <a:avLst>
              <a:gd name="adj1" fmla="val 54258"/>
              <a:gd name="adj2" fmla="val -1172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…manner of English drawing room comedy. No actor ever raises his voice.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D4DEDA-D5C4-48AC-A7B5-D42C8E7C23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340" y="2351087"/>
            <a:ext cx="1914525" cy="1809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7BDA84-DFA7-43ED-BC2E-68A972D6A4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340" y="4482319"/>
            <a:ext cx="1914524" cy="1980542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2CA19160-C2C5-47CB-B656-D8F72E572FA2}"/>
              </a:ext>
            </a:extLst>
          </p:cNvPr>
          <p:cNvSpPr/>
          <p:nvPr/>
        </p:nvSpPr>
        <p:spPr>
          <a:xfrm>
            <a:off x="8125779" y="168174"/>
            <a:ext cx="1819050" cy="1615264"/>
          </a:xfrm>
          <a:prstGeom prst="wedgeEllipseCallout">
            <a:avLst>
              <a:gd name="adj1" fmla="val 54258"/>
              <a:gd name="adj2" fmla="val -22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Going to window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3282D975-124E-4340-8242-E48A4A4800F7}"/>
              </a:ext>
            </a:extLst>
          </p:cNvPr>
          <p:cNvSpPr/>
          <p:nvPr/>
        </p:nvSpPr>
        <p:spPr>
          <a:xfrm>
            <a:off x="2825363" y="2448330"/>
            <a:ext cx="2333491" cy="1615264"/>
          </a:xfrm>
          <a:prstGeom prst="wedgeEllipseCallout">
            <a:avLst>
              <a:gd name="adj1" fmla="val -61836"/>
              <a:gd name="adj2" fmla="val 77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How is it? No better?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9A26AE67-68F2-43EC-B0FE-6806CA6ABC63}"/>
              </a:ext>
            </a:extLst>
          </p:cNvPr>
          <p:cNvSpPr/>
          <p:nvPr/>
        </p:nvSpPr>
        <p:spPr>
          <a:xfrm>
            <a:off x="2909521" y="4664958"/>
            <a:ext cx="2919339" cy="1615264"/>
          </a:xfrm>
          <a:prstGeom prst="wedgeEllipseCallout">
            <a:avLst>
              <a:gd name="adj1" fmla="val -71194"/>
              <a:gd name="adj2" fmla="val 195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Worse, if any. It’ll be up here in a few moments.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990623-8204-4837-8276-6155F096C6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-2"/>
            <a:ext cx="6417978" cy="1749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ED41FA-354F-40C8-B9E6-A1A3F62CE7B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0497" b="42965"/>
          <a:stretch/>
        </p:blipFill>
        <p:spPr>
          <a:xfrm>
            <a:off x="5435075" y="2933194"/>
            <a:ext cx="2089068" cy="22705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F0F681-990A-4E38-A20B-36D23FF5DAC8}"/>
              </a:ext>
            </a:extLst>
          </p:cNvPr>
          <p:cNvSpPr/>
          <p:nvPr/>
        </p:nvSpPr>
        <p:spPr>
          <a:xfrm>
            <a:off x="5312863" y="5199796"/>
            <a:ext cx="2333491" cy="12541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600" i="1" dirty="0">
                <a:latin typeface="Arial" panose="020B0604020202020204" pitchFamily="34" charset="0"/>
                <a:cs typeface="Arial" panose="020B0604020202020204" pitchFamily="34" charset="0"/>
              </a:rPr>
              <a:t>Keep The Home Fires Burning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27CE67-E952-4A50-9254-CBB5901402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1368" y="3116108"/>
            <a:ext cx="1914523" cy="17397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4B6ACE-4268-4D57-AECC-EAF0F972A2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344" b="97266" l="9766" r="89844">
                        <a14:foregroundMark x1="17578" y1="34375" x2="17578" y2="34375"/>
                        <a14:foregroundMark x1="54297" y1="93359" x2="54297" y2="93359"/>
                        <a14:foregroundMark x1="43359" y1="97266" x2="43359" y2="97266"/>
                        <a14:foregroundMark x1="52344" y1="7813" x2="52344" y2="7813"/>
                        <a14:foregroundMark x1="49219" y1="2344" x2="49219" y2="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66" y="4483741"/>
            <a:ext cx="1979120" cy="1979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5BB876-BBA4-49ED-A0B1-917CFFE6E2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344" b="97266" l="9766" r="89844">
                        <a14:foregroundMark x1="17578" y1="34375" x2="17578" y2="34375"/>
                        <a14:foregroundMark x1="54297" y1="93359" x2="54297" y2="93359"/>
                        <a14:foregroundMark x1="43359" y1="97266" x2="43359" y2="97266"/>
                        <a14:foregroundMark x1="52344" y1="7813" x2="52344" y2="7813"/>
                        <a14:foregroundMark x1="49219" y1="2344" x2="49219" y2="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85" y="2351087"/>
            <a:ext cx="1979120" cy="19791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5067A5-8431-4C4B-99A3-6DE47753EF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344" b="97266" l="9766" r="89844">
                        <a14:foregroundMark x1="17578" y1="34375" x2="17578" y2="34375"/>
                        <a14:foregroundMark x1="54297" y1="93359" x2="54297" y2="93359"/>
                        <a14:foregroundMark x1="43359" y1="97266" x2="43359" y2="97266"/>
                        <a14:foregroundMark x1="52344" y1="7813" x2="52344" y2="7813"/>
                        <a14:foregroundMark x1="49219" y1="2344" x2="49219" y2="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104"/>
            <a:ext cx="1979120" cy="1979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88DD86-AD6C-4868-82B5-4F1BFECD9F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344" b="97266" l="9766" r="89844">
                        <a14:foregroundMark x1="17578" y1="34375" x2="17578" y2="34375"/>
                        <a14:foregroundMark x1="54297" y1="93359" x2="54297" y2="93359"/>
                        <a14:foregroundMark x1="43359" y1="97266" x2="43359" y2="97266"/>
                        <a14:foregroundMark x1="52344" y1="7813" x2="52344" y2="7813"/>
                        <a14:foregroundMark x1="49219" y1="2344" x2="49219" y2="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" y="4048387"/>
            <a:ext cx="1979120" cy="1979120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4340F1F4-DFD1-468C-8036-7CB0B64E62A2}"/>
              </a:ext>
            </a:extLst>
          </p:cNvPr>
          <p:cNvSpPr/>
          <p:nvPr/>
        </p:nvSpPr>
        <p:spPr>
          <a:xfrm>
            <a:off x="6517731" y="78296"/>
            <a:ext cx="3488729" cy="2173585"/>
          </a:xfrm>
          <a:prstGeom prst="wedgeEllipseCallout">
            <a:avLst>
              <a:gd name="adj1" fmla="val 51128"/>
              <a:gd name="adj2" fmla="val -1979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The second fireman takes centre stage, with all the manner of a concert violinist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A3750C-754B-45A9-AD3C-13BB7F9B46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86" y="3347"/>
            <a:ext cx="12192000" cy="68546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8B00CE-6842-4C4F-A677-FA91789D7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47" y="4591916"/>
            <a:ext cx="825691" cy="825691"/>
          </a:xfrm>
          <a:prstGeom prst="rect">
            <a:avLst/>
          </a:prstGeom>
        </p:spPr>
      </p:pic>
      <p:pic>
        <p:nvPicPr>
          <p:cNvPr id="30" name="Kahoot In Game Music (10 Second Count Down) 2_2">
            <a:hlinkClick r:id="" action="ppaction://media"/>
            <a:extLst>
              <a:ext uri="{FF2B5EF4-FFF2-40B4-BE49-F238E27FC236}">
                <a16:creationId xmlns:a16="http://schemas.microsoft.com/office/drawing/2014/main" id="{5C127CE8-940A-49ED-99B7-941199B358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8AC99A-118E-46EE-AFEC-12E8D527EE4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2781"/>
            <a:ext cx="12192000" cy="68546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73D3EF6-3422-497F-B546-B1910A7E53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846" y="5694440"/>
            <a:ext cx="825691" cy="82569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F4B11CF-7CB3-4C67-B020-3F2B62C7C03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073" y="-1844"/>
            <a:ext cx="12192000" cy="68546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20B8C1-3D7D-41C3-97A0-E3EF9E1CC6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83" y="5751283"/>
            <a:ext cx="825691" cy="825691"/>
          </a:xfrm>
          <a:prstGeom prst="rect">
            <a:avLst/>
          </a:prstGeom>
        </p:spPr>
      </p:pic>
      <p:pic>
        <p:nvPicPr>
          <p:cNvPr id="35" name="Kahoot In Game Music (10 Second Count Down) 1_2">
            <a:hlinkClick r:id="" action="ppaction://media"/>
            <a:extLst>
              <a:ext uri="{FF2B5EF4-FFF2-40B4-BE49-F238E27FC236}">
                <a16:creationId xmlns:a16="http://schemas.microsoft.com/office/drawing/2014/main" id="{8A2D3C09-C20F-406E-837C-FC7C1CD51BB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34966" y="3160826"/>
            <a:ext cx="609600" cy="609600"/>
          </a:xfrm>
          <a:prstGeom prst="rect">
            <a:avLst/>
          </a:prstGeom>
        </p:spPr>
      </p:pic>
      <p:pic>
        <p:nvPicPr>
          <p:cNvPr id="36" name="Kahoot In Game Music (10 Second Count Down) 2_2">
            <a:hlinkClick r:id="" action="ppaction://media"/>
            <a:extLst>
              <a:ext uri="{FF2B5EF4-FFF2-40B4-BE49-F238E27FC236}">
                <a16:creationId xmlns:a16="http://schemas.microsoft.com/office/drawing/2014/main" id="{252AF8C3-27AA-449F-9F15-BF130BEDA3F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37315" y="3274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mediacall" presetSubtype="0" fill="hold" nodeType="afterEffect">
                                  <p:stCondLst>
                                    <p:cond delay="11500"/>
                                  </p:stCondLst>
                                  <p:childTnLst>
                                    <p:cmd type="call" cmd="stop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0.1914 0.00879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44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914 -0.0398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99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" dur="1407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mediacall" presetSubtype="0" fill="hold" nodeType="clickEffect">
                                  <p:stCondLst>
                                    <p:cond delay="13000"/>
                                  </p:stCondLst>
                                  <p:childTnLst>
                                    <p:cmd type="call" cmd="stop">
                                      <p:cBhvr>
                                        <p:cTn id="134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" dur="1407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3" presetClass="mediacall" presetSubtype="0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cmd type="call" cmd="stop">
                                      <p:cBhvr>
                                        <p:cTn id="150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" dur="1413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3" presetClass="mediacall" presetSubtype="0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cmd type="call" cmd="stop">
                                      <p:cBhvr>
                                        <p:cTn id="16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 showWhenStopped="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 showWhenStopped="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0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F0ED-D03A-47A5-A999-B406E4B2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E18AF-7E55-41A3-BF0D-AEC40A26E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2EF5B-1A68-4489-9301-A0DE29D5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672B5-8CEB-410C-AF07-BA95DA798B9B}"/>
              </a:ext>
            </a:extLst>
          </p:cNvPr>
          <p:cNvSpPr/>
          <p:nvPr/>
        </p:nvSpPr>
        <p:spPr>
          <a:xfrm>
            <a:off x="-1" y="5191"/>
            <a:ext cx="12192000" cy="685280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0BB07-C659-486E-A902-961F91C2CFDF}"/>
              </a:ext>
            </a:extLst>
          </p:cNvPr>
          <p:cNvSpPr txBox="1"/>
          <p:nvPr/>
        </p:nvSpPr>
        <p:spPr>
          <a:xfrm>
            <a:off x="844062" y="182880"/>
            <a:ext cx="752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BE7C7-5276-484B-83CC-AEB0A041D6A3}"/>
              </a:ext>
            </a:extLst>
          </p:cNvPr>
          <p:cNvSpPr txBox="1"/>
          <p:nvPr/>
        </p:nvSpPr>
        <p:spPr>
          <a:xfrm>
            <a:off x="536713" y="1498336"/>
            <a:ext cx="1111857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Alphonse and Gaston. (2018, March 27). Retrieved April 1,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https://en.wikipedia.org/wiki/Alphonse_and_Gaston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Still Alarm. (2018, March 28). Retrieved April 1,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https://en.wikipedia.org/wiki/The_Still_Alarm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Obama and Mr. Hu on Warming. (2009, September 23). Retrieved April 1,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https://www.nytimes.com/2009/09/23/opinion/23wed1.html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 Jintao and Barack Obama [Digital image]. (2011, October 3). Retrieved April 1,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http://i.cdn.turner.com/cnn/2011/POLITICS/01/20/us.china.scorecard/t1larg.obama.hu.cnn.jpg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Alphonse and Gaston - Wikipedia [Digital image]. (2018, March 27). Retrieved April 1,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https://upload.wikimedia.org/wikipedia/commons/thumb/4/4b/Alphonsegaston.jpg/1024px-Alphonsegaston.jpg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Great Depression [Digital image]. (1931, May). Retrieved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upload.wikimedia.org/wikipedia/commons/thumb/6/6c/Unemployed_men_queued_outside_a_depression_soup_kitchen_opened_in_Chicago_by_Al_Capone,_02-1931_-_NARA_-_541927.jpg/250px-Unemployed_men_queued_outside_a_depression_soup_kitchen_opened_in_Chicago_by_Al_Capone,_02-1931_-_NARA_-_541927.jpg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Dreamstime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(2016). Lighted Cigar [Digital image]. Retrieved April 3,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https://thumbs.dreamstime.com/b/lighted-cigar-vector-illustration-13371541.jpg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Andersen Windows. (2015). Window Clipart [Digital image]. Retrieved April 3,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https://awwebcdnprdcd.azureedge.net/-/media/andersenwindows/images/windows-and-doors/windows/all-windows/aw11_unittype_gliding_window.png?modified=20170817143548&amp;h=215&amp;w=272&amp;la=en&amp;hash=6AC4B04C698410EF8788AF55AFE48851A61ADDBF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Director Clipart [Digital image]. (2015). Retrieved April 4,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https://hullunilibrary.files.wordpress.com/2015/11/avoidessay6.jpg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Carwreck13. (2015, March 21). </a:t>
            </a:r>
            <a:r>
              <a:rPr lang="en-SG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Kahoot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Lobby Music [Film/Video]. Retrieved April 4,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https://www.youtube.com/watch?v=hnnUD9-hD8A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Taborgreat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(2014, January 15). The Still Alarm | One Act Plays [Film/Video]. Retrieved April 1,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https://www.youtube.com/watch?v=QKw1qbsYYNk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University (2012, April 26). The Still Alarm by George S. Kaufman [Film/Video]. Retrieved April 1, 2018, from </a:t>
            </a:r>
            <a:r>
              <a:rPr lang="en-SG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https://www.youtube.com/watch?v=zvQJfDqH5VE</a:t>
            </a:r>
            <a:endParaRPr lang="en-SG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definitions: Stevenson, A. (2010). Oxford Dictionary of English. Oxford: Oxford University Press.</a:t>
            </a:r>
          </a:p>
          <a:p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Unicode® 10.0 Emoji © 2018 The Unicode Consortium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F04C4-D892-4D61-8F8A-CEB55D837D01}"/>
              </a:ext>
            </a:extLst>
          </p:cNvPr>
          <p:cNvSpPr txBox="1"/>
          <p:nvPr/>
        </p:nvSpPr>
        <p:spPr>
          <a:xfrm>
            <a:off x="4849553" y="6548435"/>
            <a:ext cx="24928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d3197fb64e031c6be6a9e2005a2fbe9a</a:t>
            </a:r>
            <a:endParaRPr lang="en-SG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90BB5F-C391-4517-856A-E6A98A5F90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" y="5834828"/>
            <a:ext cx="2699819" cy="9089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B06C3E-5BC1-4C3D-8A5E-94C919500802}"/>
              </a:ext>
            </a:extLst>
          </p:cNvPr>
          <p:cNvSpPr txBox="1"/>
          <p:nvPr/>
        </p:nvSpPr>
        <p:spPr>
          <a:xfrm>
            <a:off x="536713" y="455010"/>
            <a:ext cx="10060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 &amp; Bibliography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9E76F3-5F1F-42E8-82E6-CBAC234A8666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52" y="5812194"/>
            <a:ext cx="2699820" cy="95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176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13683</TotalTime>
  <Words>832</Words>
  <Application>Microsoft Office PowerPoint</Application>
  <PresentationFormat>Widescreen</PresentationFormat>
  <Paragraphs>41</Paragraphs>
  <Slides>5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See Tow Shiun Hou</dc:creator>
  <cp:lastModifiedBy>See Tow Shiun Hou</cp:lastModifiedBy>
  <cp:revision>67</cp:revision>
  <dcterms:created xsi:type="dcterms:W3CDTF">2018-04-02T14:39:27Z</dcterms:created>
  <dcterms:modified xsi:type="dcterms:W3CDTF">2018-04-14T18:13:19Z</dcterms:modified>
</cp:coreProperties>
</file>